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gh Tulloch" initials="HT" lastIdx="1" clrIdx="0">
    <p:extLst>
      <p:ext uri="{19B8F6BF-5375-455C-9EA6-DF929625EA0E}">
        <p15:presenceInfo xmlns:p15="http://schemas.microsoft.com/office/powerpoint/2012/main" userId="9e828da864be2d9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7C30"/>
    <a:srgbClr val="F2A36E"/>
    <a:srgbClr val="E2671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0075F5-4478-421D-9F98-B36A61F508AB}" v="15" dt="2023-03-12T12:36:26.851"/>
    <p1510:client id="{1152BB86-7889-412D-82D0-31B5E77AB0C0}" v="6" dt="2023-03-12T17:09:55.358"/>
    <p1510:client id="{44598748-1A65-4B37-A26E-BC730F7E5B3E}" v="37" dt="2023-03-10T06:27:32.146"/>
    <p1510:client id="{4DCCD758-CAE2-4C87-BD59-E2667E2D90F4}" v="114" dt="2023-03-12T16:44:23.536"/>
    <p1510:client id="{5FC5B741-0A8E-4C65-99A0-5B5F3D22D1AE}" v="347" dt="2023-03-08T06:40:58.036"/>
    <p1510:client id="{A553D367-A8A3-4319-AB15-798CE5F9A4E5}" v="15" dt="2023-03-12T12:19:58.466"/>
    <p1510:client id="{ACEE235A-31C8-41E8-8E5F-4CCD60CD63F4}" v="10" dt="2023-02-22T20:35:01.809"/>
    <p1510:client id="{B555D310-B915-4BE0-AFAC-E0F5FEC12266}" v="523" dt="2023-03-14T08:53:48.315"/>
    <p1510:client id="{CA0AC13F-3EE0-4C5F-9F50-5C4007159954}" v="14" dt="2023-03-15T08:37:52.572"/>
    <p1510:client id="{D2D756C1-FA22-4FA1-941A-713B3358FDBB}" v="35" dt="2023-03-10T13:48:37.965"/>
    <p1510:client id="{D8BD99B3-3F37-47D5-9FF1-1168184BB70C}" v="6" dt="2023-03-12T07:08:53.101"/>
    <p1510:client id="{F12FA23D-E7D2-4403-80FC-B510451B4ABE}" v="190" dt="2023-02-22T20:57:09.6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_101_1CAA7902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Sheet1!$A$2</c:f>
              <c:strCache>
                <c:ptCount val="1"/>
                <c:pt idx="0">
                  <c:v>Breached category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Immediate</c:v>
                </c:pt>
                <c:pt idx="1">
                  <c:v>Urgent</c:v>
                </c:pt>
                <c:pt idx="2">
                  <c:v>Expedited</c:v>
                </c:pt>
              </c:strCache>
            </c:strRef>
          </c:cat>
          <c:val>
            <c:numRef>
              <c:f>Sheet1!$B$2:$D$2</c:f>
              <c:numCache>
                <c:formatCode>General</c:formatCode>
                <c:ptCount val="3"/>
                <c:pt idx="0">
                  <c:v>2</c:v>
                </c:pt>
                <c:pt idx="1">
                  <c:v>26</c:v>
                </c:pt>
                <c:pt idx="2">
                  <c:v>11</c:v>
                </c:pt>
              </c:numCache>
            </c:numRef>
          </c:val>
          <c:extLst>
            <c:ext xmlns:c16="http://schemas.microsoft.com/office/drawing/2014/chart" uri="{C3380CC4-5D6E-409C-BE32-E72D297353CC}">
              <c16:uniqueId val="{00000000-4650-443C-ABE3-D7D38A94EF9D}"/>
            </c:ext>
          </c:extLst>
        </c:ser>
        <c:ser>
          <c:idx val="1"/>
          <c:order val="1"/>
          <c:tx>
            <c:strRef>
              <c:f>Sheet1!$A$3</c:f>
              <c:strCache>
                <c:ptCount val="1"/>
                <c:pt idx="0">
                  <c:v>Did not breach category</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Immediate</c:v>
                </c:pt>
                <c:pt idx="1">
                  <c:v>Urgent</c:v>
                </c:pt>
                <c:pt idx="2">
                  <c:v>Expedited</c:v>
                </c:pt>
              </c:strCache>
            </c:strRef>
          </c:cat>
          <c:val>
            <c:numRef>
              <c:f>Sheet1!$B$3:$D$3</c:f>
              <c:numCache>
                <c:formatCode>General</c:formatCode>
                <c:ptCount val="3"/>
                <c:pt idx="0">
                  <c:v>6</c:v>
                </c:pt>
                <c:pt idx="1">
                  <c:v>20</c:v>
                </c:pt>
                <c:pt idx="2">
                  <c:v>26</c:v>
                </c:pt>
              </c:numCache>
            </c:numRef>
          </c:val>
          <c:extLst>
            <c:ext xmlns:c16="http://schemas.microsoft.com/office/drawing/2014/chart" uri="{C3380CC4-5D6E-409C-BE32-E72D297353CC}">
              <c16:uniqueId val="{00000001-4650-443C-ABE3-D7D38A94EF9D}"/>
            </c:ext>
          </c:extLst>
        </c:ser>
        <c:dLbls>
          <c:showLegendKey val="0"/>
          <c:showVal val="0"/>
          <c:showCatName val="0"/>
          <c:showSerName val="0"/>
          <c:showPercent val="0"/>
          <c:showBubbleSize val="0"/>
        </c:dLbls>
        <c:gapWidth val="150"/>
        <c:overlap val="100"/>
        <c:axId val="1767805135"/>
        <c:axId val="1767720559"/>
      </c:barChart>
      <c:catAx>
        <c:axId val="17678051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67720559"/>
        <c:crosses val="autoZero"/>
        <c:auto val="1"/>
        <c:lblAlgn val="ctr"/>
        <c:lblOffset val="100"/>
        <c:noMultiLvlLbl val="0"/>
      </c:catAx>
      <c:valAx>
        <c:axId val="176772055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767805135"/>
        <c:crosses val="autoZero"/>
        <c:crossBetween val="between"/>
      </c:valAx>
      <c:spPr>
        <a:noFill/>
        <a:ln>
          <a:noFill/>
        </a:ln>
        <a:effectLst/>
      </c:spPr>
    </c:plotArea>
    <c:legend>
      <c:legendPos val="b"/>
      <c:layout>
        <c:manualLayout>
          <c:xMode val="edge"/>
          <c:yMode val="edge"/>
          <c:x val="0.30975560120202367"/>
          <c:y val="0.91108665886217066"/>
          <c:w val="0.49292138303030414"/>
          <c:h val="7.140148616356624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DB0E4-348C-47E6-AA51-4106A98492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4FE7E8-4381-4734-A582-E85439C1DA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14776D-3504-42F2-8090-019B5F552455}"/>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5" name="Footer Placeholder 4">
            <a:extLst>
              <a:ext uri="{FF2B5EF4-FFF2-40B4-BE49-F238E27FC236}">
                <a16:creationId xmlns:a16="http://schemas.microsoft.com/office/drawing/2014/main" id="{0BBEE938-4DC8-44C5-9EF0-B00FE2124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D6CCA5-E086-4559-B65D-6C3AE23FFEFD}"/>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333733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808A8-002B-4C44-907B-91CC86BACB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E1229A-B945-441C-A59E-8FEA8113FC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0A3680-3BE4-4F85-914A-F5E74EB15D35}"/>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5" name="Footer Placeholder 4">
            <a:extLst>
              <a:ext uri="{FF2B5EF4-FFF2-40B4-BE49-F238E27FC236}">
                <a16:creationId xmlns:a16="http://schemas.microsoft.com/office/drawing/2014/main" id="{ED0A030E-32E5-42EC-A9D4-E899EBBF8F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C84312-58FF-42C5-83E0-B46E40BC5DD7}"/>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938880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5938A3-FCF7-4157-9068-96F486C942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6B4F9F0-3A5F-4054-B517-7D323E89600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1A29E-FF69-4B6E-BE55-DA1FC38DE072}"/>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5" name="Footer Placeholder 4">
            <a:extLst>
              <a:ext uri="{FF2B5EF4-FFF2-40B4-BE49-F238E27FC236}">
                <a16:creationId xmlns:a16="http://schemas.microsoft.com/office/drawing/2014/main" id="{06D03FE5-F418-4837-8752-A3B3D73DD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1B68E-959E-4596-B1C0-E6EBF6953E4B}"/>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4046173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E3F89-76D8-4DA7-9A77-0C84E1AA60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4EF660E-6AE9-46DE-9007-9660DF5C72A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24684-88DF-4276-AFEC-B5AC95C27870}"/>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5" name="Footer Placeholder 4">
            <a:extLst>
              <a:ext uri="{FF2B5EF4-FFF2-40B4-BE49-F238E27FC236}">
                <a16:creationId xmlns:a16="http://schemas.microsoft.com/office/drawing/2014/main" id="{956CED64-2E4F-4096-98B0-2EF7063344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FE8258-F741-4467-A991-CAFC01B37907}"/>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302107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67E5-B77A-4CD6-9833-9AE06F480B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42FF87-0ABB-4E90-A09B-0D97384379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AFBF98-6471-4BA1-B6DA-CFD1404FF7E5}"/>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5" name="Footer Placeholder 4">
            <a:extLst>
              <a:ext uri="{FF2B5EF4-FFF2-40B4-BE49-F238E27FC236}">
                <a16:creationId xmlns:a16="http://schemas.microsoft.com/office/drawing/2014/main" id="{7C5CF404-DC2D-4C19-8763-3E61813428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7E17DA-6F9C-4337-80CC-82078560BB30}"/>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39760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E7B0B-2C24-409E-99A0-9B2C14E26B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A6CC59-3E43-4125-838C-649ABBBAC5B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F07F10-1728-4352-A15F-E10E00A2D6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99A9CA-2CE9-491E-A061-7AD636843BF4}"/>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6" name="Footer Placeholder 5">
            <a:extLst>
              <a:ext uri="{FF2B5EF4-FFF2-40B4-BE49-F238E27FC236}">
                <a16:creationId xmlns:a16="http://schemas.microsoft.com/office/drawing/2014/main" id="{6E6C412F-4190-44B1-A0CB-CF0E79FECD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07FFB9-4AD5-4BFB-AA34-EBB44E16E72C}"/>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159136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17D81-A005-408C-B395-4BC6EC49E4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3B0E42-8950-4EB9-87E8-45B4881FA3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CDECAB-B6D8-4297-8440-566251159C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EF3543-3748-43CC-8672-5C5EE6B6C4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28B1DF-9E6C-4AE8-9070-A4D30BDB4E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DCA615-4ABB-42D5-9DCF-6739A723F445}"/>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8" name="Footer Placeholder 7">
            <a:extLst>
              <a:ext uri="{FF2B5EF4-FFF2-40B4-BE49-F238E27FC236}">
                <a16:creationId xmlns:a16="http://schemas.microsoft.com/office/drawing/2014/main" id="{1DED3D75-30A8-4489-9265-39C0434AC7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1F3DCAC-AD83-4318-8559-1253E1360E6D}"/>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1177716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BB244-BEA6-4D5C-8463-ABA3D0A937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07728A-9AC7-4CD2-AC7C-21097C0A8905}"/>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4" name="Footer Placeholder 3">
            <a:extLst>
              <a:ext uri="{FF2B5EF4-FFF2-40B4-BE49-F238E27FC236}">
                <a16:creationId xmlns:a16="http://schemas.microsoft.com/office/drawing/2014/main" id="{9F97D6CC-79C6-49C0-B42A-36C51879E0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F984EA-3677-498C-8E0F-37BE2D02D49E}"/>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2660887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5E06E-F2A3-4D78-A81F-79C921940732}"/>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3" name="Footer Placeholder 2">
            <a:extLst>
              <a:ext uri="{FF2B5EF4-FFF2-40B4-BE49-F238E27FC236}">
                <a16:creationId xmlns:a16="http://schemas.microsoft.com/office/drawing/2014/main" id="{354CF509-6DA9-4DEB-945E-CF1AC4E177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FF20608-DC25-4D27-AA94-5520ED168FFB}"/>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180573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2DE84-652C-4A9D-AC9B-3249C2F26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B03880-BEC0-47C1-812B-20C79098B1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E2DC85-46DA-4CA9-8DE0-E8515D203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3BE141-E178-4CF5-9FFD-DBD1B842670D}"/>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6" name="Footer Placeholder 5">
            <a:extLst>
              <a:ext uri="{FF2B5EF4-FFF2-40B4-BE49-F238E27FC236}">
                <a16:creationId xmlns:a16="http://schemas.microsoft.com/office/drawing/2014/main" id="{A400972A-F456-42EB-A0E3-5606A9D209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D859C1-1512-4661-A6D9-17EF28E09BF1}"/>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2293443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257C6-DAF1-4007-9CCA-32C7A7C0C1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BA89F6-96FF-4D1A-B84C-41C69B0732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0BB3FF-2555-41BB-B553-63C9041A2F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84D568-7E40-48DE-AE8A-422D2AD3ADE6}"/>
              </a:ext>
            </a:extLst>
          </p:cNvPr>
          <p:cNvSpPr>
            <a:spLocks noGrp="1"/>
          </p:cNvSpPr>
          <p:nvPr>
            <p:ph type="dt" sz="half" idx="10"/>
          </p:nvPr>
        </p:nvSpPr>
        <p:spPr/>
        <p:txBody>
          <a:bodyPr/>
          <a:lstStyle/>
          <a:p>
            <a:fld id="{F5110538-2344-4917-BD71-1CEAD1DE0044}" type="datetimeFigureOut">
              <a:rPr lang="en-US" smtClean="0"/>
              <a:t>3/15/2023</a:t>
            </a:fld>
            <a:endParaRPr lang="en-US"/>
          </a:p>
        </p:txBody>
      </p:sp>
      <p:sp>
        <p:nvSpPr>
          <p:cNvPr id="6" name="Footer Placeholder 5">
            <a:extLst>
              <a:ext uri="{FF2B5EF4-FFF2-40B4-BE49-F238E27FC236}">
                <a16:creationId xmlns:a16="http://schemas.microsoft.com/office/drawing/2014/main" id="{8B774A30-37F3-4727-87FC-BB5F8C736C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D0DCDC-3715-4AE6-A4D6-C93789E94598}"/>
              </a:ext>
            </a:extLst>
          </p:cNvPr>
          <p:cNvSpPr>
            <a:spLocks noGrp="1"/>
          </p:cNvSpPr>
          <p:nvPr>
            <p:ph type="sldNum" sz="quarter" idx="12"/>
          </p:nvPr>
        </p:nvSpPr>
        <p:spPr/>
        <p:txBody>
          <a:bodyPr/>
          <a:lstStyle/>
          <a:p>
            <a:fld id="{70FEDC95-3BDA-4FD6-9706-EE2375A26FCE}" type="slidenum">
              <a:rPr lang="en-US" smtClean="0"/>
              <a:t>‹#›</a:t>
            </a:fld>
            <a:endParaRPr lang="en-US"/>
          </a:p>
        </p:txBody>
      </p:sp>
    </p:spTree>
    <p:extLst>
      <p:ext uri="{BB962C8B-B14F-4D97-AF65-F5344CB8AC3E}">
        <p14:creationId xmlns:p14="http://schemas.microsoft.com/office/powerpoint/2010/main" val="400056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73A92F-0101-4846-BDA7-82FCA5FB7C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821A95-57E5-489C-8C3C-D2F595B544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ECF81A-F88B-4F82-9F20-7204F9F907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10538-2344-4917-BD71-1CEAD1DE0044}" type="datetimeFigureOut">
              <a:rPr lang="en-US" smtClean="0"/>
              <a:t>3/15/2023</a:t>
            </a:fld>
            <a:endParaRPr lang="en-US"/>
          </a:p>
        </p:txBody>
      </p:sp>
      <p:sp>
        <p:nvSpPr>
          <p:cNvPr id="5" name="Footer Placeholder 4">
            <a:extLst>
              <a:ext uri="{FF2B5EF4-FFF2-40B4-BE49-F238E27FC236}">
                <a16:creationId xmlns:a16="http://schemas.microsoft.com/office/drawing/2014/main" id="{C22F1EF4-0815-433C-B096-F945B77953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CE3C5F9-A4F2-44B4-B5EE-DE4EAA238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FEDC95-3BDA-4FD6-9706-EE2375A26FCE}" type="slidenum">
              <a:rPr lang="en-US" smtClean="0"/>
              <a:t>‹#›</a:t>
            </a:fld>
            <a:endParaRPr lang="en-US"/>
          </a:p>
        </p:txBody>
      </p:sp>
    </p:spTree>
    <p:extLst>
      <p:ext uri="{BB962C8B-B14F-4D97-AF65-F5344CB8AC3E}">
        <p14:creationId xmlns:p14="http://schemas.microsoft.com/office/powerpoint/2010/main" val="401377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2AA97E2-69C0-4102-8D1B-B056877E7CDC}"/>
              </a:ext>
            </a:extLst>
          </p:cNvPr>
          <p:cNvSpPr/>
          <p:nvPr/>
        </p:nvSpPr>
        <p:spPr>
          <a:xfrm>
            <a:off x="0" y="0"/>
            <a:ext cx="12192000" cy="801038"/>
          </a:xfrm>
          <a:prstGeom prst="rect">
            <a:avLst/>
          </a:prstGeom>
          <a:solidFill>
            <a:srgbClr val="E26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11EA318B-11A7-4F57-A5F0-7FC7FB7E4736}"/>
              </a:ext>
            </a:extLst>
          </p:cNvPr>
          <p:cNvSpPr txBox="1"/>
          <p:nvPr/>
        </p:nvSpPr>
        <p:spPr>
          <a:xfrm>
            <a:off x="773329" y="9623"/>
            <a:ext cx="9626265" cy="786306"/>
          </a:xfrm>
          <a:prstGeom prst="rect">
            <a:avLst/>
          </a:prstGeom>
          <a:noFill/>
        </p:spPr>
        <p:txBody>
          <a:bodyPr wrap="square" lIns="91440" tIns="45720" rIns="91440" bIns="45720" rtlCol="0" anchor="t">
            <a:spAutoFit/>
          </a:bodyPr>
          <a:lstStyle/>
          <a:p>
            <a:pPr algn="just">
              <a:spcBef>
                <a:spcPts val="500"/>
              </a:spcBef>
            </a:pPr>
            <a:r>
              <a:rPr lang="en-GB" sz="2800" b="1" dirty="0">
                <a:solidFill>
                  <a:schemeClr val="bg1"/>
                </a:solidFill>
                <a:effectLst/>
                <a:latin typeface="Calibri"/>
                <a:ea typeface="Times New Roman" panose="02020603050405020304" pitchFamily="18" charset="0"/>
                <a:cs typeface="Calibri"/>
              </a:rPr>
              <a:t>CEPOD: </a:t>
            </a:r>
            <a:r>
              <a:rPr lang="en-GB" sz="2800" b="1" u="sng" dirty="0">
                <a:solidFill>
                  <a:schemeClr val="bg1"/>
                </a:solidFill>
                <a:effectLst/>
                <a:latin typeface="Calibri"/>
                <a:ea typeface="Times New Roman" panose="02020603050405020304" pitchFamily="18" charset="0"/>
                <a:cs typeface="Calibri"/>
              </a:rPr>
              <a:t>C</a:t>
            </a:r>
            <a:r>
              <a:rPr lang="en-GB" sz="2800" b="1" dirty="0">
                <a:solidFill>
                  <a:schemeClr val="bg1"/>
                </a:solidFill>
                <a:effectLst/>
                <a:latin typeface="Calibri"/>
                <a:ea typeface="Times New Roman" panose="02020603050405020304" pitchFamily="18" charset="0"/>
                <a:cs typeface="Calibri"/>
              </a:rPr>
              <a:t>ollaborative </a:t>
            </a:r>
            <a:r>
              <a:rPr lang="en-GB" sz="2800" b="1" u="sng" dirty="0">
                <a:solidFill>
                  <a:schemeClr val="bg1"/>
                </a:solidFill>
                <a:effectLst/>
                <a:latin typeface="Calibri"/>
                <a:ea typeface="Times New Roman" panose="02020603050405020304" pitchFamily="18" charset="0"/>
                <a:cs typeface="Calibri"/>
              </a:rPr>
              <a:t>E</a:t>
            </a:r>
            <a:r>
              <a:rPr lang="en-GB" sz="2800" b="1" dirty="0">
                <a:solidFill>
                  <a:schemeClr val="bg1"/>
                </a:solidFill>
                <a:effectLst/>
                <a:latin typeface="Calibri"/>
                <a:ea typeface="Times New Roman" panose="02020603050405020304" pitchFamily="18" charset="0"/>
                <a:cs typeface="Calibri"/>
              </a:rPr>
              <a:t>ffort for </a:t>
            </a:r>
            <a:r>
              <a:rPr lang="en-GB" sz="2800" b="1" u="sng" dirty="0">
                <a:solidFill>
                  <a:schemeClr val="bg1"/>
                </a:solidFill>
                <a:effectLst/>
                <a:latin typeface="Calibri"/>
                <a:ea typeface="Times New Roman" panose="02020603050405020304" pitchFamily="18" charset="0"/>
                <a:cs typeface="Calibri"/>
              </a:rPr>
              <a:t>P</a:t>
            </a:r>
            <a:r>
              <a:rPr lang="en-GB" sz="2800" b="1" dirty="0">
                <a:solidFill>
                  <a:schemeClr val="bg1"/>
                </a:solidFill>
                <a:effectLst/>
                <a:latin typeface="Calibri"/>
                <a:ea typeface="Times New Roman" panose="02020603050405020304" pitchFamily="18" charset="0"/>
                <a:cs typeface="Calibri"/>
              </a:rPr>
              <a:t>atient </a:t>
            </a:r>
            <a:r>
              <a:rPr lang="en-GB" sz="2800" b="1" u="sng" dirty="0">
                <a:solidFill>
                  <a:schemeClr val="bg1"/>
                </a:solidFill>
                <a:latin typeface="Calibri"/>
                <a:ea typeface="Times New Roman" panose="02020603050405020304" pitchFamily="18" charset="0"/>
                <a:cs typeface="Calibri"/>
              </a:rPr>
              <a:t>O</a:t>
            </a:r>
            <a:r>
              <a:rPr lang="en-GB" sz="2800" b="1" dirty="0">
                <a:solidFill>
                  <a:schemeClr val="bg1"/>
                </a:solidFill>
                <a:latin typeface="Calibri"/>
                <a:ea typeface="Times New Roman" panose="02020603050405020304" pitchFamily="18" charset="0"/>
                <a:cs typeface="Calibri"/>
              </a:rPr>
              <a:t>utcome </a:t>
            </a:r>
            <a:r>
              <a:rPr lang="en-GB" sz="2800" b="1" u="sng" dirty="0">
                <a:solidFill>
                  <a:schemeClr val="bg1"/>
                </a:solidFill>
                <a:effectLst/>
                <a:latin typeface="Calibri"/>
                <a:ea typeface="Times New Roman" panose="02020603050405020304" pitchFamily="18" charset="0"/>
                <a:cs typeface="Calibri"/>
              </a:rPr>
              <a:t>D</a:t>
            </a:r>
            <a:r>
              <a:rPr lang="en-GB" sz="2800" b="1" dirty="0">
                <a:solidFill>
                  <a:schemeClr val="bg1"/>
                </a:solidFill>
                <a:effectLst/>
                <a:latin typeface="Calibri"/>
                <a:ea typeface="Times New Roman" panose="02020603050405020304" pitchFamily="18" charset="0"/>
                <a:cs typeface="Calibri"/>
              </a:rPr>
              <a:t>evelopment</a:t>
            </a:r>
            <a:endParaRPr lang="en-GB" sz="2000" b="1" dirty="0">
              <a:solidFill>
                <a:schemeClr val="bg1"/>
              </a:solidFill>
              <a:latin typeface="Calibri"/>
              <a:ea typeface="Times New Roman" panose="02020603050405020304" pitchFamily="18" charset="0"/>
              <a:cs typeface="Calibri"/>
            </a:endParaRPr>
          </a:p>
          <a:p>
            <a:pPr algn="just">
              <a:lnSpc>
                <a:spcPct val="115000"/>
              </a:lnSpc>
              <a:spcBef>
                <a:spcPts val="500"/>
              </a:spcBef>
            </a:pPr>
            <a:r>
              <a:rPr lang="en-GB" sz="1200" dirty="0">
                <a:solidFill>
                  <a:schemeClr val="bg1"/>
                </a:solidFill>
                <a:effectLst/>
                <a:latin typeface="Calibri"/>
                <a:ea typeface="Times New Roman" panose="02020603050405020304" pitchFamily="18" charset="0"/>
                <a:cs typeface="Calibri"/>
              </a:rPr>
              <a:t>Bandara </a:t>
            </a:r>
            <a:r>
              <a:rPr lang="en-GB" sz="1200" dirty="0">
                <a:solidFill>
                  <a:schemeClr val="bg1"/>
                </a:solidFill>
                <a:latin typeface="Calibri"/>
                <a:ea typeface="Times New Roman" panose="02020603050405020304" pitchFamily="18" charset="0"/>
                <a:cs typeface="Calibri"/>
              </a:rPr>
              <a:t>KMKC</a:t>
            </a:r>
            <a:r>
              <a:rPr lang="en-GB" sz="1200" dirty="0">
                <a:solidFill>
                  <a:schemeClr val="bg1"/>
                </a:solidFill>
                <a:effectLst/>
                <a:latin typeface="Calibri"/>
                <a:ea typeface="Times New Roman" panose="02020603050405020304" pitchFamily="18" charset="0"/>
                <a:cs typeface="Calibri"/>
              </a:rPr>
              <a:t>, </a:t>
            </a:r>
            <a:r>
              <a:rPr lang="en-GB" sz="1200" dirty="0">
                <a:solidFill>
                  <a:schemeClr val="bg1"/>
                </a:solidFill>
                <a:latin typeface="Calibri"/>
                <a:ea typeface="Times New Roman" panose="02020603050405020304" pitchFamily="18" charset="0"/>
                <a:cs typeface="Calibri"/>
              </a:rPr>
              <a:t>Tulloch H, </a:t>
            </a:r>
            <a:r>
              <a:rPr lang="en-GB" sz="1200" dirty="0" err="1">
                <a:solidFill>
                  <a:schemeClr val="bg1"/>
                </a:solidFill>
                <a:latin typeface="Calibri"/>
                <a:ea typeface="Times New Roman" panose="02020603050405020304" pitchFamily="18" charset="0"/>
                <a:cs typeface="Calibri"/>
              </a:rPr>
              <a:t>Gebalanage</a:t>
            </a:r>
            <a:r>
              <a:rPr lang="en-GB" sz="1200" dirty="0">
                <a:solidFill>
                  <a:schemeClr val="bg1"/>
                </a:solidFill>
                <a:effectLst/>
                <a:latin typeface="Calibri"/>
                <a:ea typeface="Times New Roman" panose="02020603050405020304" pitchFamily="18" charset="0"/>
                <a:cs typeface="Calibri"/>
              </a:rPr>
              <a:t> I, </a:t>
            </a:r>
            <a:r>
              <a:rPr lang="en-GB" sz="1200" dirty="0">
                <a:solidFill>
                  <a:schemeClr val="bg1"/>
                </a:solidFill>
                <a:latin typeface="Calibri"/>
                <a:ea typeface="Times New Roman" panose="02020603050405020304" pitchFamily="18" charset="0"/>
                <a:cs typeface="Calibri"/>
              </a:rPr>
              <a:t>Wijesinghe I, Baxter-Evans</a:t>
            </a:r>
            <a:r>
              <a:rPr lang="en-GB" sz="1200" dirty="0">
                <a:solidFill>
                  <a:schemeClr val="bg1"/>
                </a:solidFill>
                <a:effectLst/>
                <a:latin typeface="Calibri"/>
                <a:ea typeface="Times New Roman" panose="02020603050405020304" pitchFamily="18" charset="0"/>
                <a:cs typeface="Calibri"/>
              </a:rPr>
              <a:t> N,</a:t>
            </a:r>
            <a:r>
              <a:rPr lang="en-GB" sz="1200" dirty="0">
                <a:solidFill>
                  <a:schemeClr val="bg1"/>
                </a:solidFill>
                <a:latin typeface="Calibri"/>
                <a:ea typeface="Times New Roman" panose="02020603050405020304" pitchFamily="18" charset="0"/>
                <a:cs typeface="Calibri"/>
              </a:rPr>
              <a:t> </a:t>
            </a:r>
            <a:r>
              <a:rPr lang="en-GB" sz="1200" dirty="0">
                <a:solidFill>
                  <a:schemeClr val="bg1"/>
                </a:solidFill>
                <a:effectLst/>
                <a:latin typeface="Calibri"/>
                <a:ea typeface="Times New Roman" panose="02020603050405020304" pitchFamily="18" charset="0"/>
                <a:cs typeface="Calibri"/>
              </a:rPr>
              <a:t>De-Silva A</a:t>
            </a:r>
            <a:endParaRPr lang="en-US" sz="1200" dirty="0">
              <a:solidFill>
                <a:schemeClr val="bg1"/>
              </a:solidFill>
              <a:effectLst/>
              <a:latin typeface="Calibri"/>
              <a:ea typeface="Times New Roman" panose="02020603050405020304" pitchFamily="18" charset="0"/>
              <a:cs typeface="Calibri"/>
            </a:endParaRPr>
          </a:p>
        </p:txBody>
      </p:sp>
      <p:pic>
        <p:nvPicPr>
          <p:cNvPr id="19" name="Graphic 18" descr="Needle">
            <a:extLst>
              <a:ext uri="{FF2B5EF4-FFF2-40B4-BE49-F238E27FC236}">
                <a16:creationId xmlns:a16="http://schemas.microsoft.com/office/drawing/2014/main" id="{A349A44A-FA0E-4541-BBB3-A4ECDD9C946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41435" y="4169561"/>
            <a:ext cx="508672" cy="508672"/>
          </a:xfrm>
          <a:prstGeom prst="rect">
            <a:avLst/>
          </a:prstGeom>
        </p:spPr>
      </p:pic>
      <p:pic>
        <p:nvPicPr>
          <p:cNvPr id="23" name="Graphic 22" descr="Heartbeat">
            <a:extLst>
              <a:ext uri="{FF2B5EF4-FFF2-40B4-BE49-F238E27FC236}">
                <a16:creationId xmlns:a16="http://schemas.microsoft.com/office/drawing/2014/main" id="{4A940AEE-1D8C-427C-9DBA-B45216E981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5778" y="32303"/>
            <a:ext cx="737758" cy="737758"/>
          </a:xfrm>
          <a:prstGeom prst="rect">
            <a:avLst/>
          </a:prstGeom>
        </p:spPr>
      </p:pic>
      <p:pic>
        <p:nvPicPr>
          <p:cNvPr id="37" name="Graphic 36" descr="Doctor">
            <a:extLst>
              <a:ext uri="{FF2B5EF4-FFF2-40B4-BE49-F238E27FC236}">
                <a16:creationId xmlns:a16="http://schemas.microsoft.com/office/drawing/2014/main" id="{6F665922-3520-42D2-A2F4-6268C55E0C60}"/>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684903" y="2325158"/>
            <a:ext cx="550845" cy="550845"/>
          </a:xfrm>
          <a:prstGeom prst="rect">
            <a:avLst/>
          </a:prstGeom>
        </p:spPr>
      </p:pic>
      <p:sp>
        <p:nvSpPr>
          <p:cNvPr id="34" name="Oval 33">
            <a:extLst>
              <a:ext uri="{FF2B5EF4-FFF2-40B4-BE49-F238E27FC236}">
                <a16:creationId xmlns:a16="http://schemas.microsoft.com/office/drawing/2014/main" id="{096EDFC4-ED6C-4276-B5C6-E49D1CB428E8}"/>
              </a:ext>
            </a:extLst>
          </p:cNvPr>
          <p:cNvSpPr/>
          <p:nvPr/>
        </p:nvSpPr>
        <p:spPr>
          <a:xfrm>
            <a:off x="108042" y="768458"/>
            <a:ext cx="569956" cy="570572"/>
          </a:xfrm>
          <a:prstGeom prst="ellipse">
            <a:avLst/>
          </a:prstGeom>
          <a:solidFill>
            <a:srgbClr val="E2671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a:t>I</a:t>
            </a:r>
            <a:endParaRPr lang="en-US" sz="3200" b="1">
              <a:ea typeface="Calibri"/>
              <a:cs typeface="Calibri"/>
            </a:endParaRPr>
          </a:p>
        </p:txBody>
      </p:sp>
      <p:sp>
        <p:nvSpPr>
          <p:cNvPr id="7" name="TextBox 6">
            <a:extLst>
              <a:ext uri="{FF2B5EF4-FFF2-40B4-BE49-F238E27FC236}">
                <a16:creationId xmlns:a16="http://schemas.microsoft.com/office/drawing/2014/main" id="{A78C91C4-7C78-4775-B915-290D1DCD2EC4}"/>
              </a:ext>
            </a:extLst>
          </p:cNvPr>
          <p:cNvSpPr txBox="1"/>
          <p:nvPr/>
        </p:nvSpPr>
        <p:spPr>
          <a:xfrm>
            <a:off x="755902" y="762342"/>
            <a:ext cx="6880262" cy="2046714"/>
          </a:xfrm>
          <a:prstGeom prst="rect">
            <a:avLst/>
          </a:prstGeom>
          <a:noFill/>
        </p:spPr>
        <p:txBody>
          <a:bodyPr wrap="square" lIns="91440" tIns="45720" rIns="91440" bIns="45720" rtlCol="0" anchor="t">
            <a:spAutoFit/>
          </a:bodyPr>
          <a:lstStyle/>
          <a:p>
            <a:pPr algn="just"/>
            <a:r>
              <a:rPr lang="en-GB" sz="2200" b="1" dirty="0">
                <a:solidFill>
                  <a:srgbClr val="E26714"/>
                </a:solidFill>
              </a:rPr>
              <a:t>Introduction</a:t>
            </a:r>
          </a:p>
          <a:p>
            <a:pPr algn="just"/>
            <a:r>
              <a:rPr lang="en-GB" sz="1300" b="0" i="0" dirty="0">
                <a:solidFill>
                  <a:srgbClr val="202124"/>
                </a:solidFill>
                <a:effectLst/>
              </a:rPr>
              <a:t>Dedicated theatre lists for emergencies during normal working hours were introduced into UK hospitals in the early 1990s as a result of recommendations of the National Confidential Enquiries into Perioperative Deaths (NCEPOD). CEPOD theatres are now ubiquitous however the efficiency of such a list remains a challenge. Multiple inter-dependant factors </a:t>
            </a:r>
            <a:r>
              <a:rPr lang="en-GB" sz="1300" dirty="0">
                <a:solidFill>
                  <a:srgbClr val="202124"/>
                </a:solidFill>
              </a:rPr>
              <a:t>interact in</a:t>
            </a:r>
            <a:r>
              <a:rPr lang="en-GB" sz="1300" b="0" i="0" dirty="0">
                <a:solidFill>
                  <a:srgbClr val="202124"/>
                </a:solidFill>
                <a:effectLst/>
              </a:rPr>
              <a:t> order </a:t>
            </a:r>
            <a:r>
              <a:rPr lang="en-GB" sz="1300" dirty="0">
                <a:solidFill>
                  <a:srgbClr val="202124"/>
                </a:solidFill>
              </a:rPr>
              <a:t>for a patient to be operated on in a timely and safe way (see figure 3).</a:t>
            </a:r>
            <a:r>
              <a:rPr lang="en-GB" sz="1300" b="0" i="0" dirty="0">
                <a:solidFill>
                  <a:srgbClr val="202124"/>
                </a:solidFill>
                <a:effectLst/>
              </a:rPr>
              <a:t> This project attempted to identify inefficiencies in the process of getting an emergency</a:t>
            </a:r>
            <a:r>
              <a:rPr lang="en-GB" sz="1300" dirty="0">
                <a:solidFill>
                  <a:srgbClr val="202124"/>
                </a:solidFill>
              </a:rPr>
              <a:t> </a:t>
            </a:r>
            <a:r>
              <a:rPr lang="en-GB" sz="1300" b="0" i="0" dirty="0">
                <a:solidFill>
                  <a:srgbClr val="202124"/>
                </a:solidFill>
                <a:effectLst/>
              </a:rPr>
              <a:t>patient </a:t>
            </a:r>
            <a:r>
              <a:rPr lang="en-GB" sz="1300" dirty="0">
                <a:solidFill>
                  <a:srgbClr val="202124"/>
                </a:solidFill>
              </a:rPr>
              <a:t>to theatre and introduced improvements to the system to optimise use of theatre time.</a:t>
            </a:r>
            <a:endParaRPr lang="en-GB" sz="1300" b="1" dirty="0">
              <a:solidFill>
                <a:srgbClr val="E26714"/>
              </a:solidFill>
              <a:cs typeface="Calibri"/>
            </a:endParaRPr>
          </a:p>
          <a:p>
            <a:pPr algn="just"/>
            <a:endParaRPr lang="en-GB" sz="1200"/>
          </a:p>
        </p:txBody>
      </p:sp>
      <p:sp>
        <p:nvSpPr>
          <p:cNvPr id="14" name="Oval 13">
            <a:extLst>
              <a:ext uri="{FF2B5EF4-FFF2-40B4-BE49-F238E27FC236}">
                <a16:creationId xmlns:a16="http://schemas.microsoft.com/office/drawing/2014/main" id="{BB41F1BD-2EC9-4D80-92B3-6CCEAC348B03}"/>
              </a:ext>
            </a:extLst>
          </p:cNvPr>
          <p:cNvSpPr/>
          <p:nvPr/>
        </p:nvSpPr>
        <p:spPr>
          <a:xfrm>
            <a:off x="112807" y="2517503"/>
            <a:ext cx="574943" cy="570573"/>
          </a:xfrm>
          <a:prstGeom prst="ellipse">
            <a:avLst/>
          </a:prstGeom>
          <a:solidFill>
            <a:srgbClr val="E267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M</a:t>
            </a:r>
          </a:p>
        </p:txBody>
      </p:sp>
      <p:sp>
        <p:nvSpPr>
          <p:cNvPr id="18" name="TextBox 17">
            <a:extLst>
              <a:ext uri="{FF2B5EF4-FFF2-40B4-BE49-F238E27FC236}">
                <a16:creationId xmlns:a16="http://schemas.microsoft.com/office/drawing/2014/main" id="{38FA815A-A4BF-438C-A695-0E4C1D6367FA}"/>
              </a:ext>
            </a:extLst>
          </p:cNvPr>
          <p:cNvSpPr txBox="1"/>
          <p:nvPr/>
        </p:nvSpPr>
        <p:spPr>
          <a:xfrm>
            <a:off x="694140" y="2518150"/>
            <a:ext cx="6691368" cy="1268396"/>
          </a:xfrm>
          <a:prstGeom prst="rect">
            <a:avLst/>
          </a:prstGeom>
          <a:noFill/>
        </p:spPr>
        <p:txBody>
          <a:bodyPr wrap="square" lIns="91440" tIns="45720" rIns="91440" bIns="45720" rtlCol="0" anchor="t">
            <a:spAutoFit/>
          </a:bodyPr>
          <a:lstStyle/>
          <a:p>
            <a:r>
              <a:rPr lang="en-GB" sz="2200" b="1" dirty="0">
                <a:solidFill>
                  <a:srgbClr val="E26714"/>
                </a:solidFill>
              </a:rPr>
              <a:t>Method</a:t>
            </a:r>
          </a:p>
          <a:p>
            <a:pPr algn="just"/>
            <a:r>
              <a:rPr lang="en-GB" sz="1300" dirty="0"/>
              <a:t>Over a one-month period, the team collected data on 95 patients that were booked and operated on the CEPOD theatre.  Data collection was done between 0800 and 1800 every day, including weekends.  The information collected included time of booking, time of surgery, urgency of case, and length and reason for delay if applicable.</a:t>
            </a:r>
            <a:endParaRPr lang="en-US" sz="1300" dirty="0">
              <a:cs typeface="Calibri" panose="020F0502020204030204"/>
            </a:endParaRPr>
          </a:p>
        </p:txBody>
      </p:sp>
      <p:sp>
        <p:nvSpPr>
          <p:cNvPr id="90" name="TextBox 89">
            <a:extLst>
              <a:ext uri="{FF2B5EF4-FFF2-40B4-BE49-F238E27FC236}">
                <a16:creationId xmlns:a16="http://schemas.microsoft.com/office/drawing/2014/main" id="{087BED86-CFD7-4751-BC70-B83856F93E62}"/>
              </a:ext>
            </a:extLst>
          </p:cNvPr>
          <p:cNvSpPr txBox="1"/>
          <p:nvPr/>
        </p:nvSpPr>
        <p:spPr>
          <a:xfrm>
            <a:off x="698660" y="3642823"/>
            <a:ext cx="6806587" cy="1261884"/>
          </a:xfrm>
          <a:prstGeom prst="rect">
            <a:avLst/>
          </a:prstGeom>
          <a:noFill/>
        </p:spPr>
        <p:txBody>
          <a:bodyPr wrap="square" lIns="91440" tIns="45720" rIns="91440" bIns="45720" rtlCol="0" anchor="t">
            <a:spAutoFit/>
          </a:bodyPr>
          <a:lstStyle/>
          <a:p>
            <a:r>
              <a:rPr lang="en-GB" sz="2200" b="1" dirty="0">
                <a:solidFill>
                  <a:srgbClr val="E26714"/>
                </a:solidFill>
              </a:rPr>
              <a:t>Results</a:t>
            </a:r>
          </a:p>
          <a:p>
            <a:pPr algn="just"/>
            <a:r>
              <a:rPr lang="en-US" sz="1300" dirty="0"/>
              <a:t>Overall, the majority of patients (61%) were not being operated within recommended timelines. Patients that were booked as ‘urgent’ (i.e. Requiring surgery in 2-6 hours) were more than half the time not meeting that target. We also identified common themes on the factors leading to delays (as shown in figure 3), and a snowballing effect where one delay leads to another.</a:t>
            </a:r>
            <a:endParaRPr lang="en-US" sz="1300" dirty="0">
              <a:cs typeface="Calibri"/>
            </a:endParaRPr>
          </a:p>
        </p:txBody>
      </p:sp>
      <p:pic>
        <p:nvPicPr>
          <p:cNvPr id="1026" name="Picture 2" descr="No photo description available.">
            <a:extLst>
              <a:ext uri="{FF2B5EF4-FFF2-40B4-BE49-F238E27FC236}">
                <a16:creationId xmlns:a16="http://schemas.microsoft.com/office/drawing/2014/main" id="{8520E29B-F4B4-65DF-8512-52AE5682681D}"/>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5514" t="32041" b="16485"/>
          <a:stretch/>
        </p:blipFill>
        <p:spPr bwMode="auto">
          <a:xfrm>
            <a:off x="10258005" y="-25122"/>
            <a:ext cx="1935148" cy="99609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ontent Placeholder 6">
            <a:extLst>
              <a:ext uri="{FF2B5EF4-FFF2-40B4-BE49-F238E27FC236}">
                <a16:creationId xmlns:a16="http://schemas.microsoft.com/office/drawing/2014/main" id="{04F46815-35AF-B304-D03A-D29C05392783}"/>
              </a:ext>
            </a:extLst>
          </p:cNvPr>
          <p:cNvGraphicFramePr>
            <a:graphicFrameLocks/>
          </p:cNvGraphicFramePr>
          <p:nvPr>
            <p:extLst>
              <p:ext uri="{D42A27DB-BD31-4B8C-83A1-F6EECF244321}">
                <p14:modId xmlns:p14="http://schemas.microsoft.com/office/powerpoint/2010/main" val="1807237902"/>
              </p:ext>
            </p:extLst>
          </p:nvPr>
        </p:nvGraphicFramePr>
        <p:xfrm>
          <a:off x="392869" y="4909550"/>
          <a:ext cx="4150435" cy="1811458"/>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0" name="Table 9">
            <a:extLst>
              <a:ext uri="{FF2B5EF4-FFF2-40B4-BE49-F238E27FC236}">
                <a16:creationId xmlns:a16="http://schemas.microsoft.com/office/drawing/2014/main" id="{851A0D88-2353-A6D8-848A-B4C490A6D5D6}"/>
              </a:ext>
            </a:extLst>
          </p:cNvPr>
          <p:cNvGraphicFramePr>
            <a:graphicFrameLocks noGrp="1"/>
          </p:cNvGraphicFramePr>
          <p:nvPr>
            <p:extLst>
              <p:ext uri="{D42A27DB-BD31-4B8C-83A1-F6EECF244321}">
                <p14:modId xmlns:p14="http://schemas.microsoft.com/office/powerpoint/2010/main" val="1578952026"/>
              </p:ext>
            </p:extLst>
          </p:nvPr>
        </p:nvGraphicFramePr>
        <p:xfrm>
          <a:off x="4532922" y="4884615"/>
          <a:ext cx="3131644" cy="1367183"/>
        </p:xfrm>
        <a:graphic>
          <a:graphicData uri="http://schemas.openxmlformats.org/drawingml/2006/table">
            <a:tbl>
              <a:tblPr firstRow="1" bandRow="1">
                <a:tableStyleId>{5C22544A-7EE6-4342-B048-85BDC9FD1C3A}</a:tableStyleId>
              </a:tblPr>
              <a:tblGrid>
                <a:gridCol w="782911">
                  <a:extLst>
                    <a:ext uri="{9D8B030D-6E8A-4147-A177-3AD203B41FA5}">
                      <a16:colId xmlns:a16="http://schemas.microsoft.com/office/drawing/2014/main" val="554972400"/>
                    </a:ext>
                  </a:extLst>
                </a:gridCol>
                <a:gridCol w="782911">
                  <a:extLst>
                    <a:ext uri="{9D8B030D-6E8A-4147-A177-3AD203B41FA5}">
                      <a16:colId xmlns:a16="http://schemas.microsoft.com/office/drawing/2014/main" val="885552882"/>
                    </a:ext>
                  </a:extLst>
                </a:gridCol>
                <a:gridCol w="782911">
                  <a:extLst>
                    <a:ext uri="{9D8B030D-6E8A-4147-A177-3AD203B41FA5}">
                      <a16:colId xmlns:a16="http://schemas.microsoft.com/office/drawing/2014/main" val="891153361"/>
                    </a:ext>
                  </a:extLst>
                </a:gridCol>
                <a:gridCol w="782911">
                  <a:extLst>
                    <a:ext uri="{9D8B030D-6E8A-4147-A177-3AD203B41FA5}">
                      <a16:colId xmlns:a16="http://schemas.microsoft.com/office/drawing/2014/main" val="3457558510"/>
                    </a:ext>
                  </a:extLst>
                </a:gridCol>
              </a:tblGrid>
              <a:tr h="288627">
                <a:tc>
                  <a:txBody>
                    <a:bodyPr/>
                    <a:lstStyle/>
                    <a:p>
                      <a:endParaRPr lang="en-GB" sz="1000"/>
                    </a:p>
                  </a:txBody>
                  <a:tcPr marL="74750" marR="74750"/>
                </a:tc>
                <a:tc>
                  <a:txBody>
                    <a:bodyPr/>
                    <a:lstStyle/>
                    <a:p>
                      <a:pPr algn="ctr"/>
                      <a:r>
                        <a:rPr lang="en-GB" sz="1000"/>
                        <a:t>Immediate</a:t>
                      </a:r>
                    </a:p>
                  </a:txBody>
                  <a:tcPr marL="74750" marR="74750"/>
                </a:tc>
                <a:tc>
                  <a:txBody>
                    <a:bodyPr/>
                    <a:lstStyle/>
                    <a:p>
                      <a:pPr algn="ctr"/>
                      <a:r>
                        <a:rPr lang="en-GB" sz="1000"/>
                        <a:t>Urgent</a:t>
                      </a:r>
                    </a:p>
                  </a:txBody>
                  <a:tcPr marL="74750" marR="74750"/>
                </a:tc>
                <a:tc>
                  <a:txBody>
                    <a:bodyPr/>
                    <a:lstStyle/>
                    <a:p>
                      <a:pPr algn="ctr"/>
                      <a:r>
                        <a:rPr lang="en-GB" sz="1000"/>
                        <a:t>Expedited</a:t>
                      </a:r>
                    </a:p>
                  </a:txBody>
                  <a:tcPr marL="74750" marR="74750"/>
                </a:tc>
                <a:extLst>
                  <a:ext uri="{0D108BD9-81ED-4DB2-BD59-A6C34878D82A}">
                    <a16:rowId xmlns:a16="http://schemas.microsoft.com/office/drawing/2014/main" val="2540810132"/>
                  </a:ext>
                </a:extLst>
              </a:tr>
              <a:tr h="607637">
                <a:tc>
                  <a:txBody>
                    <a:bodyPr/>
                    <a:lstStyle/>
                    <a:p>
                      <a:r>
                        <a:rPr lang="en-GB" sz="1000"/>
                        <a:t>No delays</a:t>
                      </a:r>
                    </a:p>
                  </a:txBody>
                  <a:tcPr marL="74750" marR="74750"/>
                </a:tc>
                <a:tc>
                  <a:txBody>
                    <a:bodyPr/>
                    <a:lstStyle/>
                    <a:p>
                      <a:pPr algn="ctr"/>
                      <a:r>
                        <a:rPr lang="en-GB" sz="1000"/>
                        <a:t>3 (37.5%)</a:t>
                      </a:r>
                    </a:p>
                  </a:txBody>
                  <a:tcPr marL="74750" marR="74750"/>
                </a:tc>
                <a:tc>
                  <a:txBody>
                    <a:bodyPr/>
                    <a:lstStyle/>
                    <a:p>
                      <a:pPr algn="ctr"/>
                      <a:r>
                        <a:rPr lang="en-GB" sz="1000"/>
                        <a:t>16 (34.8%)</a:t>
                      </a:r>
                    </a:p>
                  </a:txBody>
                  <a:tcPr marL="74750" marR="74750"/>
                </a:tc>
                <a:tc>
                  <a:txBody>
                    <a:bodyPr/>
                    <a:lstStyle/>
                    <a:p>
                      <a:pPr algn="ctr"/>
                      <a:r>
                        <a:rPr lang="en-GB" sz="1000"/>
                        <a:t>11 (29.7%)</a:t>
                      </a:r>
                    </a:p>
                  </a:txBody>
                  <a:tcPr marL="74750" marR="74750"/>
                </a:tc>
                <a:extLst>
                  <a:ext uri="{0D108BD9-81ED-4DB2-BD59-A6C34878D82A}">
                    <a16:rowId xmlns:a16="http://schemas.microsoft.com/office/drawing/2014/main" val="2463352988"/>
                  </a:ext>
                </a:extLst>
              </a:tr>
              <a:tr h="470919">
                <a:tc>
                  <a:txBody>
                    <a:bodyPr/>
                    <a:lstStyle/>
                    <a:p>
                      <a:pPr lvl="0">
                        <a:buNone/>
                      </a:pPr>
                      <a:r>
                        <a:rPr lang="en-GB" sz="1000"/>
                        <a:t>Delays identified</a:t>
                      </a:r>
                    </a:p>
                  </a:txBody>
                  <a:tcPr marL="74750" marR="74750"/>
                </a:tc>
                <a:tc>
                  <a:txBody>
                    <a:bodyPr/>
                    <a:lstStyle/>
                    <a:p>
                      <a:pPr lvl="0" algn="ctr">
                        <a:buNone/>
                      </a:pPr>
                      <a:r>
                        <a:rPr lang="en-GB" sz="1000"/>
                        <a:t>5 (62.5%)</a:t>
                      </a:r>
                    </a:p>
                  </a:txBody>
                  <a:tcPr marL="74750" marR="74750"/>
                </a:tc>
                <a:tc>
                  <a:txBody>
                    <a:bodyPr/>
                    <a:lstStyle/>
                    <a:p>
                      <a:pPr lvl="0" algn="ctr">
                        <a:buNone/>
                      </a:pPr>
                      <a:r>
                        <a:rPr lang="en-GB" sz="1000"/>
                        <a:t>30 (65.2%)</a:t>
                      </a:r>
                    </a:p>
                  </a:txBody>
                  <a:tcPr marL="74750" marR="74750"/>
                </a:tc>
                <a:tc>
                  <a:txBody>
                    <a:bodyPr/>
                    <a:lstStyle/>
                    <a:p>
                      <a:pPr lvl="0" algn="ctr">
                        <a:buNone/>
                      </a:pPr>
                      <a:r>
                        <a:rPr lang="en-GB" sz="1000"/>
                        <a:t>26 (70.3%)</a:t>
                      </a:r>
                    </a:p>
                  </a:txBody>
                  <a:tcPr marL="74750" marR="74750"/>
                </a:tc>
                <a:extLst>
                  <a:ext uri="{0D108BD9-81ED-4DB2-BD59-A6C34878D82A}">
                    <a16:rowId xmlns:a16="http://schemas.microsoft.com/office/drawing/2014/main" val="2860362925"/>
                  </a:ext>
                </a:extLst>
              </a:tr>
            </a:tbl>
          </a:graphicData>
        </a:graphic>
      </p:graphicFrame>
      <p:sp>
        <p:nvSpPr>
          <p:cNvPr id="11" name="TextBox 10">
            <a:extLst>
              <a:ext uri="{FF2B5EF4-FFF2-40B4-BE49-F238E27FC236}">
                <a16:creationId xmlns:a16="http://schemas.microsoft.com/office/drawing/2014/main" id="{BE72FC82-766B-2DAB-C0F5-FF7EA3D9FD2C}"/>
              </a:ext>
            </a:extLst>
          </p:cNvPr>
          <p:cNvSpPr txBox="1"/>
          <p:nvPr/>
        </p:nvSpPr>
        <p:spPr>
          <a:xfrm>
            <a:off x="7901202" y="2664307"/>
            <a:ext cx="4133081" cy="3554819"/>
          </a:xfrm>
          <a:prstGeom prst="rect">
            <a:avLst/>
          </a:prstGeom>
          <a:noFill/>
        </p:spPr>
        <p:txBody>
          <a:bodyPr wrap="square" lIns="91440" tIns="45720" rIns="91440" bIns="45720" rtlCol="0" anchor="t">
            <a:spAutoFit/>
          </a:bodyPr>
          <a:lstStyle/>
          <a:p>
            <a:pPr algn="just"/>
            <a:r>
              <a:rPr lang="en-GB" sz="2200" b="1" dirty="0">
                <a:solidFill>
                  <a:srgbClr val="E26714"/>
                </a:solidFill>
              </a:rPr>
              <a:t>Conclusion</a:t>
            </a:r>
            <a:endParaRPr lang="en-US" sz="2200" dirty="0"/>
          </a:p>
          <a:p>
            <a:pPr algn="just"/>
            <a:r>
              <a:rPr lang="en-US" sz="1300" dirty="0"/>
              <a:t>We presented the data at clinical governance meetings of all surgical subspecialties and collated feedback on improving efficiency and engagement.  summary of action plan</a:t>
            </a:r>
            <a:endParaRPr lang="en-US" sz="1300" dirty="0">
              <a:ea typeface="Calibri"/>
              <a:cs typeface="Calibri"/>
            </a:endParaRPr>
          </a:p>
          <a:p>
            <a:pPr marL="285750" indent="-285750" algn="just">
              <a:buFont typeface="Arial" panose="020B0604020202020204" pitchFamily="34" charset="0"/>
              <a:buChar char="•"/>
            </a:pPr>
            <a:r>
              <a:rPr lang="en-US" sz="1250" i="1" dirty="0">
                <a:solidFill>
                  <a:schemeClr val="tx1">
                    <a:lumMod val="75000"/>
                    <a:lumOff val="25000"/>
                  </a:schemeClr>
                </a:solidFill>
              </a:rPr>
              <a:t>0800 CEPOD ‘huddle’ where surgical specialties come to discuss their pending patients and to ascribe an order.</a:t>
            </a:r>
            <a:endParaRPr lang="en-US" sz="1250" i="1">
              <a:solidFill>
                <a:schemeClr val="tx1">
                  <a:lumMod val="75000"/>
                  <a:lumOff val="25000"/>
                </a:schemeClr>
              </a:solidFill>
              <a:ea typeface="Calibri"/>
              <a:cs typeface="Calibri"/>
            </a:endParaRPr>
          </a:p>
          <a:p>
            <a:pPr marL="285750" indent="-285750" algn="just">
              <a:buFont typeface="Arial" panose="020B0604020202020204" pitchFamily="34" charset="0"/>
              <a:buChar char="•"/>
            </a:pPr>
            <a:r>
              <a:rPr lang="en-US" sz="1250" i="1" dirty="0">
                <a:solidFill>
                  <a:schemeClr val="tx1">
                    <a:lumMod val="75000"/>
                    <a:lumOff val="25000"/>
                  </a:schemeClr>
                </a:solidFill>
              </a:rPr>
              <a:t>Transparent electronic booking system</a:t>
            </a:r>
            <a:endParaRPr lang="en-US" sz="1250" i="1">
              <a:solidFill>
                <a:schemeClr val="tx1">
                  <a:lumMod val="75000"/>
                  <a:lumOff val="25000"/>
                </a:schemeClr>
              </a:solidFill>
              <a:ea typeface="Calibri"/>
              <a:cs typeface="Calibri"/>
            </a:endParaRPr>
          </a:p>
          <a:p>
            <a:pPr marL="285750" indent="-285750" algn="just">
              <a:buFont typeface="Arial" panose="020B0604020202020204" pitchFamily="34" charset="0"/>
              <a:buChar char="•"/>
            </a:pPr>
            <a:r>
              <a:rPr lang="en-US" sz="1250" i="1" dirty="0">
                <a:solidFill>
                  <a:schemeClr val="tx1">
                    <a:lumMod val="75000"/>
                    <a:lumOff val="25000"/>
                  </a:schemeClr>
                </a:solidFill>
              </a:rPr>
              <a:t>Golden patient prepared the previous day to be first on the list.</a:t>
            </a:r>
            <a:endParaRPr lang="en-US" sz="1250" i="1">
              <a:solidFill>
                <a:schemeClr val="tx1">
                  <a:lumMod val="75000"/>
                  <a:lumOff val="25000"/>
                </a:schemeClr>
              </a:solidFill>
              <a:ea typeface="Calibri"/>
              <a:cs typeface="Calibri"/>
            </a:endParaRPr>
          </a:p>
          <a:p>
            <a:pPr marL="285750" indent="-285750" algn="just">
              <a:buFont typeface="Arial" panose="020B0604020202020204" pitchFamily="34" charset="0"/>
              <a:buChar char="•"/>
            </a:pPr>
            <a:r>
              <a:rPr lang="en-US" sz="1250" i="1" dirty="0">
                <a:solidFill>
                  <a:schemeClr val="tx1">
                    <a:lumMod val="75000"/>
                    <a:lumOff val="25000"/>
                  </a:schemeClr>
                </a:solidFill>
              </a:rPr>
              <a:t>A checklist to ensure patient is adequately prepared</a:t>
            </a:r>
            <a:endParaRPr lang="en-US" sz="1250" i="1">
              <a:solidFill>
                <a:schemeClr val="tx1">
                  <a:lumMod val="75000"/>
                  <a:lumOff val="25000"/>
                </a:schemeClr>
              </a:solidFill>
              <a:ea typeface="Calibri"/>
              <a:cs typeface="Calibri"/>
            </a:endParaRPr>
          </a:p>
          <a:p>
            <a:pPr marL="285750" indent="-285750" algn="just">
              <a:buFont typeface="Arial" panose="020B0604020202020204" pitchFamily="34" charset="0"/>
              <a:buChar char="•"/>
            </a:pPr>
            <a:r>
              <a:rPr lang="en-US" sz="1250" i="1" dirty="0">
                <a:solidFill>
                  <a:schemeClr val="tx1">
                    <a:lumMod val="75000"/>
                    <a:lumOff val="25000"/>
                  </a:schemeClr>
                </a:solidFill>
                <a:cs typeface="Calibri"/>
              </a:rPr>
              <a:t>Appointing leads from surgical and </a:t>
            </a:r>
            <a:r>
              <a:rPr lang="en-US" sz="1250" i="1" dirty="0" err="1">
                <a:solidFill>
                  <a:schemeClr val="tx1">
                    <a:lumMod val="75000"/>
                    <a:lumOff val="25000"/>
                  </a:schemeClr>
                </a:solidFill>
                <a:cs typeface="Calibri"/>
              </a:rPr>
              <a:t>anaesthetic</a:t>
            </a:r>
            <a:r>
              <a:rPr lang="en-US" sz="1250" i="1" dirty="0">
                <a:solidFill>
                  <a:schemeClr val="tx1">
                    <a:lumMod val="75000"/>
                    <a:lumOff val="25000"/>
                  </a:schemeClr>
                </a:solidFill>
                <a:cs typeface="Calibri"/>
              </a:rPr>
              <a:t> team to drive progress forwards</a:t>
            </a:r>
          </a:p>
          <a:p>
            <a:pPr marL="285750" indent="-285750" algn="just">
              <a:buFont typeface="Arial" panose="020B0604020202020204" pitchFamily="34" charset="0"/>
              <a:buChar char="•"/>
            </a:pPr>
            <a:r>
              <a:rPr lang="en-US" sz="1250" i="1" dirty="0">
                <a:solidFill>
                  <a:schemeClr val="tx1">
                    <a:lumMod val="75000"/>
                    <a:lumOff val="25000"/>
                  </a:schemeClr>
                </a:solidFill>
                <a:cs typeface="Calibri"/>
              </a:rPr>
              <a:t>Taking collaborative decisions for changes to have a better engagement</a:t>
            </a:r>
          </a:p>
          <a:p>
            <a:pPr algn="just"/>
            <a:r>
              <a:rPr lang="en-US" sz="1300" dirty="0"/>
              <a:t>A re-audit is in progress, and we hope to present the results at the conference.</a:t>
            </a:r>
            <a:endParaRPr lang="en-US" sz="1300" dirty="0">
              <a:ea typeface="Calibri"/>
              <a:cs typeface="Calibri"/>
            </a:endParaRPr>
          </a:p>
        </p:txBody>
      </p:sp>
      <p:sp>
        <p:nvSpPr>
          <p:cNvPr id="12" name="Oval 11">
            <a:extLst>
              <a:ext uri="{FF2B5EF4-FFF2-40B4-BE49-F238E27FC236}">
                <a16:creationId xmlns:a16="http://schemas.microsoft.com/office/drawing/2014/main" id="{250CC2AC-9206-7A1A-C363-C7338877D613}"/>
              </a:ext>
            </a:extLst>
          </p:cNvPr>
          <p:cNvSpPr/>
          <p:nvPr/>
        </p:nvSpPr>
        <p:spPr>
          <a:xfrm>
            <a:off x="7421293" y="2793510"/>
            <a:ext cx="530116" cy="505738"/>
          </a:xfrm>
          <a:prstGeom prst="ellipse">
            <a:avLst/>
          </a:prstGeom>
          <a:solidFill>
            <a:srgbClr val="E2671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a:t>C</a:t>
            </a:r>
            <a:endParaRPr lang="en-US"/>
          </a:p>
        </p:txBody>
      </p:sp>
      <p:sp>
        <p:nvSpPr>
          <p:cNvPr id="2" name="TextBox 1">
            <a:extLst>
              <a:ext uri="{FF2B5EF4-FFF2-40B4-BE49-F238E27FC236}">
                <a16:creationId xmlns:a16="http://schemas.microsoft.com/office/drawing/2014/main" id="{BE4DF124-D790-E4DC-5A57-D7810A29108C}"/>
              </a:ext>
            </a:extLst>
          </p:cNvPr>
          <p:cNvSpPr txBox="1"/>
          <p:nvPr/>
        </p:nvSpPr>
        <p:spPr>
          <a:xfrm>
            <a:off x="603661" y="6382986"/>
            <a:ext cx="1197428"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ea typeface="Calibri"/>
                <a:cs typeface="Calibri"/>
              </a:rPr>
              <a:t>Figure 1. Delays seen by urgency of operation</a:t>
            </a:r>
          </a:p>
        </p:txBody>
      </p:sp>
      <p:sp>
        <p:nvSpPr>
          <p:cNvPr id="3" name="TextBox 2">
            <a:extLst>
              <a:ext uri="{FF2B5EF4-FFF2-40B4-BE49-F238E27FC236}">
                <a16:creationId xmlns:a16="http://schemas.microsoft.com/office/drawing/2014/main" id="{5CFBAB3D-6F2C-B81E-39C5-C62D1D02ADA3}"/>
              </a:ext>
            </a:extLst>
          </p:cNvPr>
          <p:cNvSpPr txBox="1"/>
          <p:nvPr/>
        </p:nvSpPr>
        <p:spPr>
          <a:xfrm>
            <a:off x="4552206" y="6382986"/>
            <a:ext cx="3156855"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800">
                <a:ea typeface="Calibri"/>
                <a:cs typeface="Calibri"/>
              </a:rPr>
              <a:t>Figure 2. Delays in bringing patient to theatre (for all reasons) against urgency of operation.</a:t>
            </a:r>
          </a:p>
        </p:txBody>
      </p:sp>
      <p:sp>
        <p:nvSpPr>
          <p:cNvPr id="16" name="Oval 15">
            <a:extLst>
              <a:ext uri="{FF2B5EF4-FFF2-40B4-BE49-F238E27FC236}">
                <a16:creationId xmlns:a16="http://schemas.microsoft.com/office/drawing/2014/main" id="{18B67D11-8F98-B762-EE7E-DF2A9EADEB84}"/>
              </a:ext>
            </a:extLst>
          </p:cNvPr>
          <p:cNvSpPr/>
          <p:nvPr/>
        </p:nvSpPr>
        <p:spPr>
          <a:xfrm>
            <a:off x="111741" y="3588123"/>
            <a:ext cx="574943" cy="584950"/>
          </a:xfrm>
          <a:prstGeom prst="ellipse">
            <a:avLst/>
          </a:prstGeom>
          <a:solidFill>
            <a:srgbClr val="E26714"/>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a:cs typeface="Calibri"/>
              </a:rPr>
              <a:t>R</a:t>
            </a:r>
            <a:endParaRPr lang="en-US"/>
          </a:p>
        </p:txBody>
      </p:sp>
      <p:pic>
        <p:nvPicPr>
          <p:cNvPr id="24" name="Picture 23">
            <a:extLst>
              <a:ext uri="{FF2B5EF4-FFF2-40B4-BE49-F238E27FC236}">
                <a16:creationId xmlns:a16="http://schemas.microsoft.com/office/drawing/2014/main" id="{181417D5-17D0-7475-4D54-8B778C9D7864}"/>
              </a:ext>
            </a:extLst>
          </p:cNvPr>
          <p:cNvPicPr>
            <a:picLocks noChangeAspect="1"/>
          </p:cNvPicPr>
          <p:nvPr/>
        </p:nvPicPr>
        <p:blipFill>
          <a:blip r:embed="rId10"/>
          <a:stretch>
            <a:fillRect/>
          </a:stretch>
        </p:blipFill>
        <p:spPr>
          <a:xfrm>
            <a:off x="8781654" y="811659"/>
            <a:ext cx="3246736" cy="1625847"/>
          </a:xfrm>
          <a:prstGeom prst="rect">
            <a:avLst/>
          </a:prstGeom>
        </p:spPr>
      </p:pic>
      <p:sp>
        <p:nvSpPr>
          <p:cNvPr id="26" name="TextBox 25">
            <a:extLst>
              <a:ext uri="{FF2B5EF4-FFF2-40B4-BE49-F238E27FC236}">
                <a16:creationId xmlns:a16="http://schemas.microsoft.com/office/drawing/2014/main" id="{A1B61222-20DB-0903-0B20-0549E87F33C1}"/>
              </a:ext>
            </a:extLst>
          </p:cNvPr>
          <p:cNvSpPr txBox="1"/>
          <p:nvPr/>
        </p:nvSpPr>
        <p:spPr>
          <a:xfrm>
            <a:off x="7689353" y="6270768"/>
            <a:ext cx="4339599" cy="723275"/>
          </a:xfrm>
          <a:prstGeom prst="rect">
            <a:avLst/>
          </a:prstGeom>
          <a:noFill/>
        </p:spPr>
        <p:txBody>
          <a:bodyPr wrap="square" lIns="91440" tIns="45720" rIns="91440" bIns="45720" rtlCol="0" anchor="t">
            <a:spAutoFit/>
          </a:bodyPr>
          <a:lstStyle/>
          <a:p>
            <a:r>
              <a:rPr lang="en-GB" sz="800" b="1"/>
              <a:t>Acknowledgments</a:t>
            </a:r>
            <a:r>
              <a:rPr lang="en-GB" sz="800"/>
              <a:t>:  Many thanks to our colleagues who helped with data collection</a:t>
            </a:r>
          </a:p>
          <a:p>
            <a:r>
              <a:rPr lang="en-GB" sz="800" b="1"/>
              <a:t>References:</a:t>
            </a:r>
            <a:r>
              <a:rPr lang="en-GB" sz="800"/>
              <a:t> </a:t>
            </a:r>
            <a:r>
              <a:rPr lang="en-GB" sz="800" b="0" i="0">
                <a:solidFill>
                  <a:srgbClr val="1C1D1E"/>
                </a:solidFill>
                <a:effectLst/>
                <a:latin typeface="Open Sans" panose="020B0606030504020204" pitchFamily="34" charset="0"/>
              </a:rPr>
              <a:t>Buck N, Devlin HB, Lunn JN. </a:t>
            </a:r>
            <a:r>
              <a:rPr lang="en-GB" sz="800" b="0" i="1">
                <a:solidFill>
                  <a:srgbClr val="1C1D1E"/>
                </a:solidFill>
                <a:effectLst/>
                <a:latin typeface="Open Sans" panose="020B0606030504020204" pitchFamily="34" charset="0"/>
              </a:rPr>
              <a:t>The report of a confidential enquiry into perioperative deaths</a:t>
            </a:r>
            <a:r>
              <a:rPr lang="en-GB" sz="800" b="0" i="0">
                <a:solidFill>
                  <a:srgbClr val="1C1D1E"/>
                </a:solidFill>
                <a:effectLst/>
                <a:latin typeface="Open Sans" panose="020B0606030504020204" pitchFamily="34" charset="0"/>
              </a:rPr>
              <a:t>. London: Nuffield Provincial Hospitals Trust/King's Fund Publishing Office 1987.</a:t>
            </a:r>
            <a:endParaRPr lang="en-GB" sz="800"/>
          </a:p>
          <a:p>
            <a:endParaRPr lang="en-GB" sz="900"/>
          </a:p>
        </p:txBody>
      </p:sp>
      <p:pic>
        <p:nvPicPr>
          <p:cNvPr id="6" name="Picture 8" descr="Chart, diagram&#10;&#10;Description automatically generated">
            <a:extLst>
              <a:ext uri="{FF2B5EF4-FFF2-40B4-BE49-F238E27FC236}">
                <a16:creationId xmlns:a16="http://schemas.microsoft.com/office/drawing/2014/main" id="{492E33CE-B866-84A8-63E7-9FA8B5801C92}"/>
              </a:ext>
            </a:extLst>
          </p:cNvPr>
          <p:cNvPicPr>
            <a:picLocks noChangeAspect="1"/>
          </p:cNvPicPr>
          <p:nvPr/>
        </p:nvPicPr>
        <p:blipFill>
          <a:blip r:embed="rId11"/>
          <a:stretch>
            <a:fillRect/>
          </a:stretch>
        </p:blipFill>
        <p:spPr>
          <a:xfrm>
            <a:off x="7822127" y="802775"/>
            <a:ext cx="4316250" cy="1989631"/>
          </a:xfrm>
          <a:prstGeom prst="rect">
            <a:avLst/>
          </a:prstGeom>
        </p:spPr>
      </p:pic>
      <p:sp>
        <p:nvSpPr>
          <p:cNvPr id="28" name="TextBox 27">
            <a:extLst>
              <a:ext uri="{FF2B5EF4-FFF2-40B4-BE49-F238E27FC236}">
                <a16:creationId xmlns:a16="http://schemas.microsoft.com/office/drawing/2014/main" id="{DB8F19ED-092C-B9DF-9765-2D6C0C889505}"/>
              </a:ext>
            </a:extLst>
          </p:cNvPr>
          <p:cNvSpPr txBox="1"/>
          <p:nvPr/>
        </p:nvSpPr>
        <p:spPr>
          <a:xfrm>
            <a:off x="10018831" y="2415576"/>
            <a:ext cx="1214995" cy="338554"/>
          </a:xfrm>
          <a:prstGeom prst="rect">
            <a:avLst/>
          </a:prstGeom>
          <a:noFill/>
        </p:spPr>
        <p:txBody>
          <a:bodyPr wrap="square" rtlCol="0">
            <a:spAutoFit/>
          </a:bodyPr>
          <a:lstStyle/>
          <a:p>
            <a:r>
              <a:rPr lang="en-GB" sz="800"/>
              <a:t>Figure 3. CEPOD as complex system</a:t>
            </a:r>
          </a:p>
        </p:txBody>
      </p:sp>
    </p:spTree>
    <p:extLst>
      <p:ext uri="{BB962C8B-B14F-4D97-AF65-F5344CB8AC3E}">
        <p14:creationId xmlns:p14="http://schemas.microsoft.com/office/powerpoint/2010/main" val="1635332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3AABB2ED-1B2B-4646-994A-A55CAD0475A3}"/>
</file>

<file path=customXml/itemProps2.xml><?xml version="1.0" encoding="utf-8"?>
<ds:datastoreItem xmlns:ds="http://schemas.openxmlformats.org/officeDocument/2006/customXml" ds:itemID="{00668C06-E7E0-4460-BC20-CAC5A4AE0CF8}"/>
</file>

<file path=customXml/itemProps3.xml><?xml version="1.0" encoding="utf-8"?>
<ds:datastoreItem xmlns:ds="http://schemas.openxmlformats.org/officeDocument/2006/customXml" ds:itemID="{93CE80AB-5090-40FE-A02C-990ABE1471E6}"/>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Slides>
  <Notes>0</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 Hirst</dc:creator>
  <cp:revision>70</cp:revision>
  <dcterms:created xsi:type="dcterms:W3CDTF">2020-08-18T18:28:54Z</dcterms:created>
  <dcterms:modified xsi:type="dcterms:W3CDTF">2023-03-15T08:38:18Z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